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7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1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2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1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3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7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D066B-DA41-4212-850D-D9AF317429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123D-1C29-43FE-A301-EAC8C2A5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2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023677" cy="1910688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7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MEDIEVAL AND RENAISSANCE PLANNING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39063" r="47292" b="26041"/>
          <a:stretch>
            <a:fillRect/>
          </a:stretch>
        </p:blipFill>
        <p:spPr bwMode="auto">
          <a:xfrm>
            <a:off x="0" y="2076450"/>
            <a:ext cx="12192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2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59" y="-163773"/>
            <a:ext cx="10515600" cy="1325563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 Planning: Carcassonne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900" y="846162"/>
            <a:ext cx="11600596" cy="5854890"/>
          </a:xfrm>
        </p:spPr>
      </p:pic>
    </p:spTree>
    <p:extLst>
      <p:ext uri="{BB962C8B-B14F-4D97-AF65-F5344CB8AC3E}">
        <p14:creationId xmlns:p14="http://schemas.microsoft.com/office/powerpoint/2010/main" val="317381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928" y="-98899"/>
            <a:ext cx="10515600" cy="1325563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 Planning: Carcassonne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955" y="952353"/>
            <a:ext cx="11696132" cy="5721402"/>
          </a:xfrm>
        </p:spPr>
      </p:pic>
    </p:spTree>
    <p:extLst>
      <p:ext uri="{BB962C8B-B14F-4D97-AF65-F5344CB8AC3E}">
        <p14:creationId xmlns:p14="http://schemas.microsoft.com/office/powerpoint/2010/main" val="416178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833" y="283239"/>
            <a:ext cx="10515600" cy="1325563"/>
          </a:xfrm>
        </p:spPr>
        <p:txBody>
          <a:bodyPr/>
          <a:lstStyle/>
          <a:p>
            <a:pPr algn="ctr"/>
            <a:r>
              <a:rPr lang="en-US" spc="-110" dirty="0" smtClean="0">
                <a:uFill>
                  <a:solidFill>
                    <a:srgbClr val="675E46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Renaissance: Location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833" y="1498078"/>
            <a:ext cx="5580797" cy="4793540"/>
          </a:xfrm>
        </p:spPr>
        <p:txBody>
          <a:bodyPr/>
          <a:lstStyle/>
          <a:p>
            <a:pPr algn="just"/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Renaissance began in Florence,  Italy in the early fifteenth  century, encompassing Rome and  Milan, Netherlands, and spread  to the rest of Europe and after  125yrs it reached France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Renaissance began to spread  after 1500s to England, Germany,  France, Spain, Poland, and the  Netherlands.</a:t>
            </a:r>
          </a:p>
          <a:p>
            <a:endParaRPr lang="en-US" dirty="0"/>
          </a:p>
        </p:txBody>
      </p:sp>
      <p:sp>
        <p:nvSpPr>
          <p:cNvPr id="4" name="object 5"/>
          <p:cNvSpPr>
            <a:spLocks noChangeArrowheads="1"/>
          </p:cNvSpPr>
          <p:nvPr/>
        </p:nvSpPr>
        <p:spPr bwMode="auto">
          <a:xfrm>
            <a:off x="6655559" y="1301976"/>
            <a:ext cx="5105400" cy="529646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4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0943"/>
            <a:ext cx="10515600" cy="1325563"/>
          </a:xfrm>
        </p:spPr>
        <p:txBody>
          <a:bodyPr/>
          <a:lstStyle/>
          <a:p>
            <a:pPr algn="ctr"/>
            <a:r>
              <a:rPr lang="en-US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ignificance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32" y="1035595"/>
            <a:ext cx="6463351" cy="552897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</a:pPr>
            <a:r>
              <a:rPr lang="en-US" altLang="en-US" dirty="0">
                <a:solidFill>
                  <a:srgbClr val="2E2B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 was commenced in city planning in  order to create symmetrical buildings that led to a  form of beauty making the Renaissance cities  distinctive and unique from their Medieval  antecedents.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altLang="en-US" dirty="0">
                <a:solidFill>
                  <a:srgbClr val="2E2B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2E2B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urban centers of this generation also carried a  purpose exceeding that of purely a residence – as  an art gallery to showcase the artistic taste of its  partisans.</a:t>
            </a:r>
            <a:endParaRPr lang="en-GB" altLang="en-US" dirty="0">
              <a:solidFill>
                <a:srgbClr val="2E2B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altLang="en-US" dirty="0">
                <a:solidFill>
                  <a:srgbClr val="2E2B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Architects of the Renaissance age began to move away from the Gothic  style that had originated from France and turn to more older Roman styles.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object 5"/>
          <p:cNvSpPr>
            <a:spLocks noChangeArrowheads="1"/>
          </p:cNvSpPr>
          <p:nvPr/>
        </p:nvSpPr>
        <p:spPr bwMode="auto">
          <a:xfrm>
            <a:off x="7619430" y="1205813"/>
            <a:ext cx="3581400" cy="1992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2607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6"/>
          <p:cNvSpPr>
            <a:spLocks noChangeArrowheads="1"/>
          </p:cNvSpPr>
          <p:nvPr/>
        </p:nvSpPr>
        <p:spPr bwMode="auto">
          <a:xfrm>
            <a:off x="7328847" y="3198126"/>
            <a:ext cx="4162567" cy="3168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3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en-US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en-US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n-US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r>
              <a:rPr lang="en-US" spc="-2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07" y="1690688"/>
            <a:ext cx="4252415" cy="4351338"/>
          </a:xfrm>
        </p:spPr>
        <p:txBody>
          <a:bodyPr/>
          <a:lstStyle/>
          <a:p>
            <a:pPr algn="just">
              <a:buClr>
                <a:srgbClr val="A9A47B"/>
              </a:buClr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Roman  construction  technologies of  domes, vaults,</a:t>
            </a:r>
          </a:p>
          <a:p>
            <a:pPr algn="just">
              <a:spcBef>
                <a:spcPts val="338"/>
              </a:spcBef>
              <a:buClr>
                <a:srgbClr val="A9A47B"/>
              </a:buClr>
            </a:pPr>
            <a:r>
              <a:rPr lang="en-GB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 of columns,  arches and arcades  was the base of this new style </a:t>
            </a:r>
            <a:r>
              <a:rPr lang="en-GB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architecture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2E2B1F"/>
              </a:buClr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Roman had their  own column order as  the Greek.</a:t>
            </a:r>
          </a:p>
          <a:p>
            <a:endParaRPr lang="en-US" dirty="0"/>
          </a:p>
        </p:txBody>
      </p:sp>
      <p:sp>
        <p:nvSpPr>
          <p:cNvPr id="4" name="object 4"/>
          <p:cNvSpPr>
            <a:spLocks noChangeArrowheads="1"/>
          </p:cNvSpPr>
          <p:nvPr/>
        </p:nvSpPr>
        <p:spPr bwMode="auto">
          <a:xfrm>
            <a:off x="4435522" y="1663700"/>
            <a:ext cx="3005945" cy="3373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bject 6"/>
          <p:cNvSpPr>
            <a:spLocks noChangeArrowheads="1"/>
          </p:cNvSpPr>
          <p:nvPr/>
        </p:nvSpPr>
        <p:spPr bwMode="auto">
          <a:xfrm>
            <a:off x="7274257" y="1663700"/>
            <a:ext cx="4734635" cy="453238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64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6" y="201352"/>
            <a:ext cx="10515600" cy="1325563"/>
          </a:xfrm>
        </p:spPr>
        <p:txBody>
          <a:bodyPr/>
          <a:lstStyle/>
          <a:p>
            <a:pPr algn="ctr"/>
            <a:r>
              <a:rPr lang="en-US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en-US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en-US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n-US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r>
              <a:rPr lang="en-US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607" y="2025058"/>
            <a:ext cx="11499377" cy="4832942"/>
          </a:xfrm>
        </p:spPr>
        <p:txBody>
          <a:bodyPr>
            <a:normAutofit/>
          </a:bodyPr>
          <a:lstStyle/>
          <a:p>
            <a:pPr algn="just">
              <a:spcBef>
                <a:spcPts val="825"/>
              </a:spcBef>
            </a:pPr>
            <a:r>
              <a:rPr lang="en-GB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Renaissance means ‘awakening’ or  ‘revival’.</a:t>
            </a:r>
          </a:p>
          <a:p>
            <a:pPr algn="just"/>
            <a:r>
              <a:rPr lang="en-GB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architecture style is basically the  revival of roman architecture.</a:t>
            </a:r>
          </a:p>
          <a:p>
            <a:pPr algn="just"/>
            <a:r>
              <a:rPr lang="en-GB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artists of the renaissance era were  searching the ways of reviving and  absorbing the methods of construction  of roman architecture , that lead in the new </a:t>
            </a:r>
            <a:r>
              <a:rPr lang="en-GB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 of </a:t>
            </a:r>
            <a:r>
              <a:rPr lang="en-GB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architecture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3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33" y="-630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en-US" sz="36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en-US" sz="36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n-US"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r>
              <a:rPr lang="en-US"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6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51" y="1262560"/>
            <a:ext cx="5371532" cy="4983067"/>
          </a:xfrm>
        </p:spPr>
        <p:txBody>
          <a:bodyPr>
            <a:normAutofit/>
          </a:bodyPr>
          <a:lstStyle/>
          <a:p>
            <a:pPr algn="just">
              <a:spcBef>
                <a:spcPts val="713"/>
              </a:spcBef>
              <a:buSzPct val="93000"/>
            </a:pPr>
            <a:r>
              <a:rPr lang="en-GB" altLang="en-US" dirty="0">
                <a:solidFill>
                  <a:srgbClr val="2E2B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increase the strength to the  structure the architect used a herring  bone pattern of bricks</a:t>
            </a:r>
            <a:r>
              <a:rPr lang="en-GB" altLang="en-US" dirty="0" smtClean="0">
                <a:solidFill>
                  <a:srgbClr val="2E2B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93000"/>
            </a:pPr>
            <a:r>
              <a:rPr lang="en-GB" altLang="en-US" dirty="0">
                <a:solidFill>
                  <a:srgbClr val="2E2B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base of the dome is supported by  the sandstone chain and holds the  walls of the dome</a:t>
            </a:r>
            <a:r>
              <a:rPr lang="en-GB" altLang="en-US" dirty="0" smtClean="0">
                <a:solidFill>
                  <a:srgbClr val="2E2B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93000"/>
            </a:pPr>
            <a:r>
              <a:rPr lang="en-GB" altLang="en-US" dirty="0">
                <a:solidFill>
                  <a:srgbClr val="2E2B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pantheon can be related to the  structure due to the coffered ceiling, the  oculus and the use of arches.</a:t>
            </a:r>
            <a:endParaRPr lang="en-GB" alt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object 4"/>
          <p:cNvSpPr>
            <a:spLocks noChangeArrowheads="1"/>
          </p:cNvSpPr>
          <p:nvPr/>
        </p:nvSpPr>
        <p:spPr bwMode="auto">
          <a:xfrm>
            <a:off x="5838256" y="893218"/>
            <a:ext cx="2928937" cy="3598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bject 6"/>
          <p:cNvSpPr>
            <a:spLocks noChangeArrowheads="1"/>
          </p:cNvSpPr>
          <p:nvPr/>
        </p:nvSpPr>
        <p:spPr bwMode="auto">
          <a:xfrm>
            <a:off x="8767193" y="893218"/>
            <a:ext cx="3121025" cy="3598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bject 8"/>
          <p:cNvSpPr>
            <a:spLocks noChangeArrowheads="1"/>
          </p:cNvSpPr>
          <p:nvPr/>
        </p:nvSpPr>
        <p:spPr bwMode="auto">
          <a:xfrm>
            <a:off x="5854248" y="4421021"/>
            <a:ext cx="6033970" cy="226638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30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266" y="0"/>
            <a:ext cx="9620534" cy="1325563"/>
          </a:xfrm>
        </p:spPr>
        <p:txBody>
          <a:bodyPr/>
          <a:lstStyle/>
          <a:p>
            <a:pPr algn="ctr"/>
            <a:r>
              <a:rPr lang="en-US" spc="-105" dirty="0"/>
              <a:t>Architectural</a:t>
            </a:r>
            <a:r>
              <a:rPr lang="en-US" spc="-220" dirty="0"/>
              <a:t> </a:t>
            </a:r>
            <a:r>
              <a:rPr lang="en-US" spc="-100" dirty="0"/>
              <a:t>character</a:t>
            </a:r>
            <a:r>
              <a:rPr lang="en-US" spc="-220" dirty="0"/>
              <a:t> </a:t>
            </a:r>
            <a:r>
              <a:rPr lang="en-US" spc="-50" dirty="0"/>
              <a:t>of</a:t>
            </a:r>
            <a:r>
              <a:rPr lang="en-US" spc="-215" dirty="0"/>
              <a:t> </a:t>
            </a:r>
            <a:r>
              <a:rPr lang="en-US" spc="-70" dirty="0"/>
              <a:t>the</a:t>
            </a:r>
            <a:r>
              <a:rPr lang="en-US" spc="-204" dirty="0"/>
              <a:t> </a:t>
            </a:r>
            <a:r>
              <a:rPr lang="en-US" spc="-85" dirty="0"/>
              <a:t>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2" y="1325563"/>
            <a:ext cx="4211471" cy="5039199"/>
          </a:xfrm>
        </p:spPr>
        <p:txBody>
          <a:bodyPr>
            <a:normAutofit/>
          </a:bodyPr>
          <a:lstStyle/>
          <a:p>
            <a:pPr algn="just">
              <a:spcBef>
                <a:spcPts val="100"/>
              </a:spcBef>
              <a:buClr>
                <a:srgbClr val="A9A47B"/>
              </a:buClr>
              <a:buSzPct val="94000"/>
            </a:pPr>
            <a:r>
              <a:rPr lang="en-US" altLang="en-US" u="sng" dirty="0" smtClean="0">
                <a:solidFill>
                  <a:srgbClr val="974707"/>
                </a:solidFill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Features of Renaissance </a:t>
            </a:r>
            <a:r>
              <a:rPr lang="en-US" altLang="en-US" dirty="0" smtClean="0">
                <a:solidFill>
                  <a:srgbClr val="974707"/>
                </a:solidFill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 Buildings: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A9A47B"/>
              </a:buClr>
              <a:buSzPct val="94000"/>
            </a:pPr>
            <a:r>
              <a:rPr lang="en-GB" altLang="en-US" dirty="0" smtClean="0">
                <a:solidFill>
                  <a:srgbClr val="2E2B1F"/>
                </a:solidFill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Symmetrical arrangement </a:t>
            </a:r>
            <a:r>
              <a:rPr lang="en-GB" altLang="en-US" dirty="0">
                <a:solidFill>
                  <a:srgbClr val="2E2B1F"/>
                </a:solidFill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of  windows and doors.</a:t>
            </a:r>
            <a:endParaRPr lang="en-GB" altLang="en-US" dirty="0">
              <a:latin typeface="Times New Roman" panose="02020603050405020304" pitchFamily="18" charset="0"/>
              <a:ea typeface="PMingLiU"/>
              <a:cs typeface="Times New Roman" panose="02020603050405020304" pitchFamily="18" charset="0"/>
            </a:endParaRPr>
          </a:p>
          <a:p>
            <a:pPr algn="just">
              <a:spcBef>
                <a:spcPts val="388"/>
              </a:spcBef>
              <a:buClr>
                <a:srgbClr val="A9A47B"/>
              </a:buClr>
              <a:buSzPct val="94000"/>
            </a:pPr>
            <a:r>
              <a:rPr lang="en-GB" altLang="en-US" dirty="0">
                <a:solidFill>
                  <a:srgbClr val="2E2B1F"/>
                </a:solidFill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Extensive use of classical  columns and pilasters.</a:t>
            </a:r>
            <a:endParaRPr lang="en-GB" altLang="en-US" dirty="0">
              <a:latin typeface="Times New Roman" panose="02020603050405020304" pitchFamily="18" charset="0"/>
              <a:ea typeface="PMingLiU"/>
              <a:cs typeface="Times New Roman" panose="02020603050405020304" pitchFamily="18" charset="0"/>
            </a:endParaRPr>
          </a:p>
          <a:p>
            <a:pPr algn="just">
              <a:spcBef>
                <a:spcPts val="388"/>
              </a:spcBef>
              <a:buClr>
                <a:srgbClr val="A9A47B"/>
              </a:buClr>
              <a:buSzPct val="94000"/>
            </a:pPr>
            <a:r>
              <a:rPr lang="en-GB" altLang="en-US" dirty="0">
                <a:solidFill>
                  <a:srgbClr val="2E2B1F"/>
                </a:solidFill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Triangular pediments.</a:t>
            </a:r>
            <a:endParaRPr lang="en-GB" altLang="en-US" dirty="0">
              <a:latin typeface="Times New Roman" panose="02020603050405020304" pitchFamily="18" charset="0"/>
              <a:ea typeface="PMingLiU"/>
              <a:cs typeface="Times New Roman" panose="02020603050405020304" pitchFamily="18" charset="0"/>
            </a:endParaRPr>
          </a:p>
          <a:p>
            <a:pPr algn="just">
              <a:spcBef>
                <a:spcPts val="388"/>
              </a:spcBef>
              <a:buClr>
                <a:srgbClr val="A9A47B"/>
              </a:buClr>
              <a:buSzPct val="94000"/>
            </a:pPr>
            <a:r>
              <a:rPr lang="en-GB" altLang="en-US" dirty="0">
                <a:solidFill>
                  <a:srgbClr val="2E2B1F"/>
                </a:solidFill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Arches.</a:t>
            </a:r>
            <a:endParaRPr lang="en-GB" altLang="en-US" dirty="0">
              <a:latin typeface="Times New Roman" panose="02020603050405020304" pitchFamily="18" charset="0"/>
              <a:ea typeface="PMingLiU"/>
              <a:cs typeface="Times New Roman" panose="02020603050405020304" pitchFamily="18" charset="0"/>
            </a:endParaRPr>
          </a:p>
          <a:p>
            <a:pPr algn="just">
              <a:spcBef>
                <a:spcPts val="375"/>
              </a:spcBef>
              <a:buClr>
                <a:srgbClr val="A9A47B"/>
              </a:buClr>
              <a:buSzPct val="94000"/>
            </a:pPr>
            <a:r>
              <a:rPr lang="en-GB" altLang="en-US" dirty="0">
                <a:solidFill>
                  <a:srgbClr val="2E2B1F"/>
                </a:solidFill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Domes.</a:t>
            </a:r>
            <a:endParaRPr lang="en-GB" altLang="en-US" dirty="0">
              <a:latin typeface="Times New Roman" panose="02020603050405020304" pitchFamily="18" charset="0"/>
              <a:ea typeface="PMingLiU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4719851" y="1325563"/>
            <a:ext cx="2230438" cy="26654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bject 12"/>
          <p:cNvSpPr>
            <a:spLocks noChangeArrowheads="1"/>
          </p:cNvSpPr>
          <p:nvPr/>
        </p:nvSpPr>
        <p:spPr bwMode="auto">
          <a:xfrm>
            <a:off x="6950289" y="1181894"/>
            <a:ext cx="1825625" cy="2952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bject 8"/>
          <p:cNvSpPr>
            <a:spLocks noChangeArrowheads="1"/>
          </p:cNvSpPr>
          <p:nvPr/>
        </p:nvSpPr>
        <p:spPr bwMode="auto">
          <a:xfrm>
            <a:off x="8775914" y="2171158"/>
            <a:ext cx="3313112" cy="1657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bject 9"/>
          <p:cNvSpPr>
            <a:spLocks noChangeArrowheads="1"/>
          </p:cNvSpPr>
          <p:nvPr/>
        </p:nvSpPr>
        <p:spPr bwMode="auto">
          <a:xfrm>
            <a:off x="8775914" y="900635"/>
            <a:ext cx="3238500" cy="11985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bject 11"/>
          <p:cNvSpPr>
            <a:spLocks noChangeArrowheads="1"/>
          </p:cNvSpPr>
          <p:nvPr/>
        </p:nvSpPr>
        <p:spPr bwMode="auto">
          <a:xfrm>
            <a:off x="4719851" y="4134644"/>
            <a:ext cx="2093913" cy="21796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bject 7"/>
          <p:cNvSpPr>
            <a:spLocks noChangeArrowheads="1"/>
          </p:cNvSpPr>
          <p:nvPr/>
        </p:nvSpPr>
        <p:spPr bwMode="auto">
          <a:xfrm>
            <a:off x="7255777" y="4120357"/>
            <a:ext cx="3750575" cy="22082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59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3490"/>
            <a:ext cx="10515600" cy="1325563"/>
          </a:xfrm>
        </p:spPr>
        <p:txBody>
          <a:bodyPr/>
          <a:lstStyle/>
          <a:p>
            <a:pPr algn="ctr"/>
            <a:r>
              <a:rPr lang="en-US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Architectural</a:t>
            </a:r>
            <a:r>
              <a:rPr lang="en-US" spc="-2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r>
              <a:rPr lang="en-US" spc="-2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2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51" y="883930"/>
            <a:ext cx="5535304" cy="4351338"/>
          </a:xfrm>
        </p:spPr>
        <p:txBody>
          <a:bodyPr>
            <a:noAutofit/>
          </a:bodyPr>
          <a:lstStyle/>
          <a:p>
            <a:pPr algn="just">
              <a:spcBef>
                <a:spcPts val="100"/>
              </a:spcBef>
              <a:buClr>
                <a:srgbClr val="A9A47B"/>
              </a:buClr>
            </a:pPr>
            <a:r>
              <a:rPr lang="en-US" alt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Renaissance buildings have a square,  symmetrical appearance in which proportions are  usually based on a module.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A9A47B"/>
              </a:buClr>
            </a:pPr>
            <a:r>
              <a:rPr lang="en-US" alt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FACADE </a:t>
            </a: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Façades are symmetrical around their vertical  axis.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A9A47B"/>
              </a:buClr>
            </a:pPr>
            <a:r>
              <a:rPr lang="en-US" alt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COLUMNS AND PILASTERS </a:t>
            </a: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used either as structural,  supporting an arcade or architrave, or purely decorative,  set against a wall in the form of pilasters.</a:t>
            </a:r>
          </a:p>
          <a:p>
            <a:pPr algn="just">
              <a:buClr>
                <a:srgbClr val="A9A47B"/>
              </a:buClr>
            </a:pPr>
            <a:r>
              <a:rPr lang="en-US" alt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ARCHES </a:t>
            </a: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Arches are semi-circular </a:t>
            </a:r>
            <a:r>
              <a:rPr lang="en-GB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Arches are often used in arcades</a:t>
            </a:r>
          </a:p>
          <a:p>
            <a:pPr algn="just">
              <a:spcBef>
                <a:spcPts val="100"/>
              </a:spcBef>
              <a:buClr>
                <a:srgbClr val="A9A47B"/>
              </a:buClr>
            </a:pPr>
            <a:r>
              <a:rPr lang="en-US" alt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 </a:t>
            </a: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is used frequently, both as a very large  structural feature that is visible from the exterior, and  also as a means of roofing smaller spaces where they  are only visible internally.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A9A47B"/>
              </a:buClr>
            </a:pPr>
            <a:r>
              <a:rPr lang="en-US" alt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CEILINGS </a:t>
            </a: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refitted with flat or coffered ceilings. They  are not left open as in Medieval architecture. They are  frequently painted or decorated.</a:t>
            </a:r>
            <a:endParaRPr lang="en-US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8"/>
          <p:cNvSpPr>
            <a:spLocks noChangeArrowheads="1"/>
          </p:cNvSpPr>
          <p:nvPr/>
        </p:nvSpPr>
        <p:spPr bwMode="auto">
          <a:xfrm>
            <a:off x="6342063" y="838200"/>
            <a:ext cx="5135704" cy="259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37597" y="3350525"/>
            <a:ext cx="264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heavy" dirty="0" err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St.Peters</a:t>
            </a:r>
            <a:r>
              <a:rPr lang="en-US" u="heavy" spc="-9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heavy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basilica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object 10"/>
          <p:cNvSpPr>
            <a:spLocks noChangeArrowheads="1"/>
          </p:cNvSpPr>
          <p:nvPr/>
        </p:nvSpPr>
        <p:spPr bwMode="auto">
          <a:xfrm>
            <a:off x="6183313" y="3640138"/>
            <a:ext cx="2806831" cy="27670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bject 9"/>
          <p:cNvSpPr>
            <a:spLocks noChangeArrowheads="1"/>
          </p:cNvSpPr>
          <p:nvPr/>
        </p:nvSpPr>
        <p:spPr bwMode="auto">
          <a:xfrm>
            <a:off x="8990144" y="3429000"/>
            <a:ext cx="2678692" cy="28082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569970" y="6295122"/>
            <a:ext cx="203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pc="-1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Santa </a:t>
            </a:r>
            <a:r>
              <a:rPr lang="en-US" u="sng" spc="-5" dirty="0" err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maria</a:t>
            </a:r>
            <a:r>
              <a:rPr lang="en-US" u="sng" spc="-3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novella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63766" y="6204371"/>
            <a:ext cx="19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pc="-10" dirty="0" err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Pazzi</a:t>
            </a:r>
            <a:r>
              <a:rPr lang="en-US" u="sng" spc="-6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chapel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2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3" y="1629569"/>
            <a:ext cx="3597322" cy="4351338"/>
          </a:xfrm>
        </p:spPr>
        <p:txBody>
          <a:bodyPr/>
          <a:lstStyle/>
          <a:p>
            <a:pPr algn="just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Radial streets extend outward from a defined centre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t="31250" r="51463" b="23438"/>
          <a:stretch>
            <a:fillRect/>
          </a:stretch>
        </p:blipFill>
        <p:spPr bwMode="auto">
          <a:xfrm>
            <a:off x="4223698" y="1433513"/>
            <a:ext cx="78105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8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Medieval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1531" cy="4351338"/>
          </a:xfrm>
        </p:spPr>
        <p:txBody>
          <a:bodyPr/>
          <a:lstStyle/>
          <a:p>
            <a:pPr algn="just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medieval era, often called Middle ages or Dark ages , just began before 500 A.D. following a great loss of power throughout Europe by the Roman emperor. The Middle Ages span roughly 1,000 years, ending around 1450 A.D. </a:t>
            </a:r>
          </a:p>
          <a:p>
            <a:pPr algn="just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Medieval actually means “Middle”.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955675"/>
            <a:ext cx="5630863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23963" y="2763265"/>
            <a:ext cx="6386242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Medieval Town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7983" y="368490"/>
            <a:ext cx="9853684" cy="6250677"/>
          </a:xfrm>
        </p:spPr>
      </p:pic>
    </p:spTree>
    <p:extLst>
      <p:ext uri="{BB962C8B-B14F-4D97-AF65-F5344CB8AC3E}">
        <p14:creationId xmlns:p14="http://schemas.microsoft.com/office/powerpoint/2010/main" val="361132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Geography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6"/>
          <a:stretch>
            <a:fillRect/>
          </a:stretch>
        </p:blipFill>
        <p:spPr>
          <a:xfrm>
            <a:off x="946948" y="1419367"/>
            <a:ext cx="4206409" cy="487903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b="46727"/>
          <a:stretch>
            <a:fillRect/>
          </a:stretch>
        </p:blipFill>
        <p:spPr bwMode="auto">
          <a:xfrm>
            <a:off x="5153357" y="1027906"/>
            <a:ext cx="67310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2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Background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0" r="74583" b="1601"/>
          <a:stretch>
            <a:fillRect/>
          </a:stretch>
        </p:blipFill>
        <p:spPr>
          <a:xfrm>
            <a:off x="3861670" y="1409825"/>
            <a:ext cx="4468660" cy="5189301"/>
          </a:xfrm>
        </p:spPr>
      </p:pic>
    </p:spTree>
    <p:extLst>
      <p:ext uri="{BB962C8B-B14F-4D97-AF65-F5344CB8AC3E}">
        <p14:creationId xmlns:p14="http://schemas.microsoft.com/office/powerpoint/2010/main" val="103842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263"/>
            <a:ext cx="10515600" cy="1325563"/>
          </a:xfrm>
        </p:spPr>
        <p:txBody>
          <a:bodyPr/>
          <a:lstStyle/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Architectural Character of the cities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9"/>
          <a:stretch>
            <a:fillRect/>
          </a:stretch>
        </p:blipFill>
        <p:spPr bwMode="auto">
          <a:xfrm>
            <a:off x="0" y="599258"/>
            <a:ext cx="35433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32118" r="53441" b="23264"/>
          <a:stretch>
            <a:fillRect/>
          </a:stretch>
        </p:blipFill>
        <p:spPr bwMode="auto">
          <a:xfrm>
            <a:off x="0" y="4946426"/>
            <a:ext cx="3543300" cy="184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7"/>
          <a:stretch>
            <a:fillRect/>
          </a:stretch>
        </p:blipFill>
        <p:spPr>
          <a:xfrm>
            <a:off x="3543300" y="599258"/>
            <a:ext cx="8466138" cy="61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1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Medieval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medieval town was dominated by the church or monastery and castle of lords.</a:t>
            </a:r>
          </a:p>
          <a:p>
            <a:pPr algn="just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protective measures, towns were sited in irregular terrain , occupying hill tops or islands, towns assumed informal; and irregular character.</a:t>
            </a:r>
          </a:p>
          <a:p>
            <a:pPr algn="just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pattern in planning was devised to confuse enemies; as enemies unfamiliar with town.</a:t>
            </a:r>
          </a:p>
          <a:p>
            <a:pPr algn="just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Plaza became a market place</a:t>
            </a:r>
          </a:p>
          <a:p>
            <a:pPr algn="just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Castle was surrounded by wall and moat as protective elements.</a:t>
            </a:r>
          </a:p>
          <a:p>
            <a:pPr algn="just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spaces, streets , plazas developed as integral part of site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2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Medieval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Roads generally radiated from church plaza and market places to gates with secondary lateral roadways connecting them.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exception of few main roads between the gates and market places, streets were used for pedestrian circulation.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 and building spaces were modelled to irregular features and naturally assumed an informal character.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 between town and country was sharp, and this demarcation and the small size of the city provided ready access to open countryside in time of peace.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towns are planned in which straight streets were intersecting at right angles, and thus enclosing rectangular blocks. In this houses aligned along each side.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8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Medieval Dwellings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restricted area of  town houses were built in the connected rows along narrow street.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spaces in which domestic animals were  kept and garden cultivated was reserved behind these rows.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dwelling two stories in height. The work room and storage room were on the first floor or basement. Sometimes kitchen was also located here.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Living, dining  took place on second floor.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Masonry  was the usual construction, although wood frame filled with wattle &amp; clay &amp; roofed with thatch also existed.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dormitory was located in tower.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windows had no glass and were protected with shutter.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drain pipe was imbedded in the wall for disposal of waste.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4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906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PMingLiU</vt:lpstr>
      <vt:lpstr>Times New Roman</vt:lpstr>
      <vt:lpstr>Office Theme</vt:lpstr>
      <vt:lpstr>Lecture 7 THE MEDIEVAL AND RENAISSANCE PLANNING</vt:lpstr>
      <vt:lpstr>Medieval Town</vt:lpstr>
      <vt:lpstr>Significance of Medieval Town</vt:lpstr>
      <vt:lpstr>Geography</vt:lpstr>
      <vt:lpstr>Political Background</vt:lpstr>
      <vt:lpstr>Architectural Character of the cities</vt:lpstr>
      <vt:lpstr>The Plan of Medieval Town</vt:lpstr>
      <vt:lpstr>The Plan of Medieval Town</vt:lpstr>
      <vt:lpstr>The Medieval Dwellings</vt:lpstr>
      <vt:lpstr>Town Planning: Carcassonne</vt:lpstr>
      <vt:lpstr>Town Planning: Carcassonne</vt:lpstr>
      <vt:lpstr>Renaissance: Location </vt:lpstr>
      <vt:lpstr>Significance</vt:lpstr>
      <vt:lpstr>Technological achievement and its reflection in planning</vt:lpstr>
      <vt:lpstr>Technological achievement and its reflection in planning</vt:lpstr>
      <vt:lpstr>Technological achievement and its reflection in planning</vt:lpstr>
      <vt:lpstr>Architectural character of the cities</vt:lpstr>
      <vt:lpstr>Architectural character of the cities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 THE MEDIEVAL AND RENAISSANCE PLANNING</dc:title>
  <dc:creator>Home</dc:creator>
  <cp:lastModifiedBy>Home</cp:lastModifiedBy>
  <cp:revision>8</cp:revision>
  <dcterms:created xsi:type="dcterms:W3CDTF">2020-04-26T17:28:50Z</dcterms:created>
  <dcterms:modified xsi:type="dcterms:W3CDTF">2020-04-26T18:02:11Z</dcterms:modified>
</cp:coreProperties>
</file>